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4"/>
    </mc:Choice>
    <mc:Fallback>
      <c:style val="14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1995 Referendum: Should Quebec Separate?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49.4</c:v>
                </c:pt>
                <c:pt idx="1">
                  <c:v>50.6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spPr>
    <a:ln w="25400"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79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4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79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8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1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9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1" y="1576104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5" y="2253386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6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1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1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79" y="5051293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1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1" y="1100629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C6AFA59-F452-40CC-B658-93A09776F47E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5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9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16A11F5-E102-4ED9-AC92-6F036332205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imescolonist.com/life/Sovereignty+debate+1990s+Quebec+poll/5541162/story.html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361339" y="553669"/>
            <a:ext cx="5648623" cy="2516585"/>
          </a:xfrm>
        </p:spPr>
        <p:txBody>
          <a:bodyPr/>
          <a:lstStyle/>
          <a:p>
            <a:r>
              <a:rPr lang="en-US" sz="5400" dirty="0" smtClean="0"/>
              <a:t>The Constitution Debate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199767" y="2377260"/>
            <a:ext cx="6511131" cy="516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Ms. Campbell Socials 11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270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u="sng" dirty="0" smtClean="0"/>
              <a:t>1995 Referendum and after</a:t>
            </a:r>
            <a:endParaRPr lang="en-US" sz="40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114300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Quebec is </a:t>
            </a:r>
            <a:r>
              <a:rPr lang="en-US" sz="3200" b="1" u="sng" dirty="0" smtClean="0"/>
              <a:t>angry</a:t>
            </a:r>
            <a:r>
              <a:rPr lang="en-US" sz="3200" dirty="0" smtClean="0"/>
              <a:t> and the PQ is elected in 1994</a:t>
            </a:r>
          </a:p>
          <a:p>
            <a:pPr marL="914400" lvl="1" indent="-457200">
              <a:buFontTx/>
              <a:buChar char="-"/>
            </a:pPr>
            <a:r>
              <a:rPr lang="en-US" sz="3200" dirty="0" smtClean="0"/>
              <a:t>Premier </a:t>
            </a:r>
            <a:r>
              <a:rPr lang="en-US" sz="3200" b="1" u="sng" dirty="0" smtClean="0"/>
              <a:t>Jacques Parizeau</a:t>
            </a:r>
            <a:r>
              <a:rPr lang="en-US" sz="3200" dirty="0" smtClean="0"/>
              <a:t> calls for another </a:t>
            </a:r>
            <a:r>
              <a:rPr lang="en-US" sz="3200" b="1" u="sng" dirty="0" smtClean="0"/>
              <a:t>referendum</a:t>
            </a:r>
            <a:endParaRPr lang="en-US" sz="3200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209800"/>
            <a:ext cx="2201056" cy="257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642126125"/>
              </p:ext>
            </p:extLst>
          </p:nvPr>
        </p:nvGraphicFramePr>
        <p:xfrm>
          <a:off x="1676400" y="2677683"/>
          <a:ext cx="3962400" cy="2351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4172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8534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Prime Minister </a:t>
            </a:r>
            <a:r>
              <a:rPr lang="en-US" sz="3200" b="1" u="sng" dirty="0" smtClean="0"/>
              <a:t>Jean Chretien</a:t>
            </a:r>
            <a:r>
              <a:rPr lang="en-US" sz="3200" dirty="0" smtClean="0"/>
              <a:t> created the </a:t>
            </a:r>
            <a:r>
              <a:rPr lang="en-US" sz="3200" b="1" u="sng" dirty="0" smtClean="0"/>
              <a:t>Clarity Bill</a:t>
            </a:r>
            <a:r>
              <a:rPr lang="en-US" sz="3200" dirty="0" smtClean="0"/>
              <a:t> which insists any </a:t>
            </a:r>
            <a:r>
              <a:rPr lang="en-US" sz="3200" b="1" u="sng" dirty="0" smtClean="0"/>
              <a:t>YES</a:t>
            </a:r>
            <a:r>
              <a:rPr lang="en-US" sz="3200" dirty="0" smtClean="0"/>
              <a:t> majority must be </a:t>
            </a:r>
            <a:r>
              <a:rPr lang="en-US" sz="3200" b="1" u="sng" dirty="0" smtClean="0"/>
              <a:t>substantial</a:t>
            </a:r>
            <a:r>
              <a:rPr lang="en-US" sz="3200" dirty="0" smtClean="0"/>
              <a:t> before Quebec can exit Canada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2133600"/>
            <a:ext cx="8077200" cy="10772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By the year 2000 support for </a:t>
            </a:r>
            <a:r>
              <a:rPr lang="en-US" sz="3200" b="1" u="sng" dirty="0" smtClean="0"/>
              <a:t>separatism</a:t>
            </a:r>
            <a:r>
              <a:rPr lang="en-US" sz="3200" dirty="0" smtClean="0"/>
              <a:t> appeared to be declining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37338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2"/>
              </a:rPr>
              <a:t>http://www.timescolonist.com/life/Sovereignty+debate+1990s+Quebec+poll/5541162/story.html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89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400139"/>
            <a:ext cx="769620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 smtClean="0"/>
              <a:t>Separatism Debate</a:t>
            </a:r>
            <a:endParaRPr lang="en-US" sz="3600" b="1" u="sng" dirty="0" smtClean="0"/>
          </a:p>
          <a:p>
            <a:pPr algn="ctr"/>
            <a:endParaRPr lang="en-US" sz="1100" dirty="0"/>
          </a:p>
          <a:p>
            <a:pPr algn="ctr"/>
            <a:r>
              <a:rPr lang="en-US" sz="3200" dirty="0" smtClean="0"/>
              <a:t>Using your notes from the past three classes, your textbook, and any outside sources you wish, prepare an argument for your side of the Separatism Debate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 smtClean="0"/>
              <a:t>make sure you include references to specific events that influence your opinion!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307740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u="sng" dirty="0" smtClean="0"/>
              <a:t>The Constitution debate</a:t>
            </a:r>
            <a:endParaRPr lang="en-US" sz="48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1" y="1786429"/>
            <a:ext cx="7520940" cy="2099771"/>
          </a:xfrm>
        </p:spPr>
        <p:txBody>
          <a:bodyPr>
            <a:normAutofit/>
          </a:bodyPr>
          <a:lstStyle/>
          <a:p>
            <a:r>
              <a:rPr lang="en-US" sz="3200" b="0" dirty="0" smtClean="0"/>
              <a:t>By </a:t>
            </a:r>
            <a:r>
              <a:rPr lang="en-US" sz="3200" u="sng" dirty="0" smtClean="0"/>
              <a:t>1984</a:t>
            </a:r>
            <a:r>
              <a:rPr lang="en-US" sz="3200" b="0" dirty="0" smtClean="0"/>
              <a:t> Canadians outside </a:t>
            </a:r>
            <a:r>
              <a:rPr lang="en-US" sz="3200" u="sng" dirty="0" smtClean="0"/>
              <a:t>Quebec</a:t>
            </a:r>
            <a:r>
              <a:rPr lang="en-US" sz="3200" b="0" dirty="0" smtClean="0"/>
              <a:t> felt the issues of the </a:t>
            </a:r>
            <a:r>
              <a:rPr lang="en-US" sz="3200" u="sng" dirty="0" smtClean="0"/>
              <a:t>Constitution</a:t>
            </a:r>
            <a:r>
              <a:rPr lang="en-US" sz="3200" b="0" dirty="0" smtClean="0"/>
              <a:t> had been settled and the focus of government should be the </a:t>
            </a:r>
            <a:r>
              <a:rPr lang="en-US" sz="3200" u="sng" dirty="0" smtClean="0"/>
              <a:t>economy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3078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381000"/>
            <a:ext cx="50292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However, in 1984 </a:t>
            </a:r>
            <a:r>
              <a:rPr lang="en-US" sz="3200" b="1" u="sng" dirty="0" smtClean="0"/>
              <a:t>Brian Mulroney</a:t>
            </a:r>
            <a:r>
              <a:rPr lang="en-US" sz="3200" dirty="0" smtClean="0"/>
              <a:t> is elected PM</a:t>
            </a:r>
          </a:p>
          <a:p>
            <a:pPr marL="914400" lvl="1" indent="-457200">
              <a:buFontTx/>
              <a:buChar char="-"/>
            </a:pPr>
            <a:r>
              <a:rPr lang="en-US" sz="3200" dirty="0" smtClean="0"/>
              <a:t>He promises to </a:t>
            </a:r>
            <a:r>
              <a:rPr lang="en-US" sz="3200" b="1" u="sng" dirty="0" smtClean="0"/>
              <a:t>repair</a:t>
            </a:r>
            <a:r>
              <a:rPr lang="en-US" sz="3200" dirty="0"/>
              <a:t> </a:t>
            </a:r>
            <a:r>
              <a:rPr lang="en-US" sz="3200" dirty="0" smtClean="0"/>
              <a:t>the damage of 1982</a:t>
            </a:r>
          </a:p>
          <a:p>
            <a:pPr marL="914400" lvl="1" indent="-457200">
              <a:buFontTx/>
              <a:buChar char="-"/>
            </a:pPr>
            <a:endParaRPr lang="en-US" sz="800" dirty="0" smtClean="0"/>
          </a:p>
          <a:p>
            <a:pPr marL="914400" lvl="1" indent="-457200">
              <a:buFontTx/>
              <a:buChar char="-"/>
            </a:pPr>
            <a:r>
              <a:rPr lang="en-US" sz="3200" dirty="0" smtClean="0"/>
              <a:t>Will get Quebec’s </a:t>
            </a:r>
            <a:r>
              <a:rPr lang="en-US" sz="3200" b="1" u="sng" dirty="0" smtClean="0"/>
              <a:t>consent</a:t>
            </a:r>
            <a:r>
              <a:rPr lang="en-US" sz="3200" dirty="0" smtClean="0"/>
              <a:t> to the Constitution </a:t>
            </a:r>
            <a:r>
              <a:rPr lang="en-US" sz="3200" b="1" u="sng" dirty="0" smtClean="0"/>
              <a:t>“with </a:t>
            </a:r>
            <a:r>
              <a:rPr lang="en-US" sz="3200" b="1" u="sng" dirty="0" err="1" smtClean="0"/>
              <a:t>honour</a:t>
            </a:r>
            <a:r>
              <a:rPr lang="en-US" sz="3200" b="1" u="sng" dirty="0" smtClean="0"/>
              <a:t> and enthusiasm”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78502"/>
            <a:ext cx="3457575" cy="436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583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81000"/>
            <a:ext cx="5029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Levesque had retired and the </a:t>
            </a:r>
            <a:r>
              <a:rPr lang="en-US" sz="3200" b="1" u="sng" dirty="0" smtClean="0"/>
              <a:t>Liberal</a:t>
            </a:r>
            <a:r>
              <a:rPr lang="en-US" sz="3200" dirty="0" smtClean="0"/>
              <a:t> party took office</a:t>
            </a:r>
          </a:p>
          <a:p>
            <a:pPr marL="914400" lvl="1" indent="-457200">
              <a:buFontTx/>
              <a:buChar char="-"/>
            </a:pPr>
            <a:r>
              <a:rPr lang="en-US" sz="3200" b="1" u="sng" dirty="0" smtClean="0"/>
              <a:t>Robert Bourassa</a:t>
            </a:r>
            <a:r>
              <a:rPr lang="en-US" sz="3200" dirty="0" smtClean="0"/>
              <a:t> became premier</a:t>
            </a:r>
          </a:p>
          <a:p>
            <a:pPr marL="914400" lvl="1" indent="-457200">
              <a:buFontTx/>
              <a:buChar char="-"/>
            </a:pPr>
            <a:r>
              <a:rPr lang="en-US" sz="3200" dirty="0" smtClean="0"/>
              <a:t>He was </a:t>
            </a:r>
            <a:r>
              <a:rPr lang="en-US" sz="3200" b="1" u="sng" dirty="0" smtClean="0"/>
              <a:t>pro-federalist</a:t>
            </a:r>
            <a:endParaRPr lang="en-US" sz="3200" dirty="0" smtClean="0"/>
          </a:p>
          <a:p>
            <a:endParaRPr lang="en-US" sz="3200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7233"/>
            <a:ext cx="3128455" cy="448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228600" y="3048000"/>
            <a:ext cx="5029200" cy="184074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37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381000"/>
            <a:ext cx="6172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Mulroney’s </a:t>
            </a:r>
            <a:r>
              <a:rPr lang="en-US" sz="3200" b="1" u="sng" dirty="0" smtClean="0"/>
              <a:t>priority</a:t>
            </a:r>
            <a:r>
              <a:rPr lang="en-US" sz="3200" dirty="0" smtClean="0"/>
              <a:t> is to get Quebec to </a:t>
            </a:r>
            <a:r>
              <a:rPr lang="en-US" sz="3200" b="1" u="sng" dirty="0" smtClean="0"/>
              <a:t>sign the Constitution</a:t>
            </a:r>
          </a:p>
          <a:p>
            <a:pPr marL="457200" indent="-457200">
              <a:buFontTx/>
              <a:buChar char="-"/>
            </a:pPr>
            <a:r>
              <a:rPr lang="en-US" sz="3200" dirty="0" smtClean="0"/>
              <a:t>Other provinces have demands:</a:t>
            </a:r>
          </a:p>
          <a:p>
            <a:pPr marL="914400" lvl="1" indent="-457200">
              <a:buFontTx/>
              <a:buChar char="-"/>
            </a:pPr>
            <a:r>
              <a:rPr lang="en-US" sz="3200" dirty="0" smtClean="0"/>
              <a:t>Newfoundland:</a:t>
            </a:r>
          </a:p>
          <a:p>
            <a:pPr marL="914400" lvl="1" indent="-457200">
              <a:buFontTx/>
              <a:buChar char="-"/>
            </a:pPr>
            <a:r>
              <a:rPr lang="en-US" sz="3200" dirty="0" smtClean="0"/>
              <a:t>Alberta:</a:t>
            </a:r>
            <a:endParaRPr lang="en-U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8599"/>
            <a:ext cx="2565942" cy="201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159" y="2362200"/>
            <a:ext cx="1970441" cy="2622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2895600"/>
            <a:ext cx="6640159" cy="206210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In response to Western </a:t>
            </a:r>
            <a:r>
              <a:rPr lang="en-US" sz="3200" b="1" u="sng" dirty="0" smtClean="0"/>
              <a:t>alienation</a:t>
            </a:r>
            <a:r>
              <a:rPr lang="en-US" sz="3200" dirty="0" smtClean="0"/>
              <a:t> the </a:t>
            </a:r>
            <a:r>
              <a:rPr lang="en-US" sz="3200" b="1" u="sng" dirty="0" smtClean="0"/>
              <a:t>Reform Party</a:t>
            </a:r>
            <a:r>
              <a:rPr lang="en-US" sz="3200" dirty="0"/>
              <a:t> </a:t>
            </a:r>
            <a:r>
              <a:rPr lang="en-US" sz="3200" dirty="0" smtClean="0"/>
              <a:t>was formed in </a:t>
            </a:r>
            <a:r>
              <a:rPr lang="en-US" sz="3200" b="1" u="sng" dirty="0" smtClean="0"/>
              <a:t>1987</a:t>
            </a:r>
          </a:p>
          <a:p>
            <a:pPr algn="ctr"/>
            <a:endParaRPr lang="en-US" sz="3200" b="1" u="sng" dirty="0"/>
          </a:p>
          <a:p>
            <a:pPr algn="ctr"/>
            <a:endParaRPr lang="en-US" sz="3200" b="1" u="sng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354" y="4029075"/>
            <a:ext cx="42862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3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u="sng" dirty="0" smtClean="0"/>
              <a:t>The </a:t>
            </a:r>
            <a:r>
              <a:rPr lang="en-US" sz="4800" u="sng" dirty="0" err="1" smtClean="0"/>
              <a:t>Meech</a:t>
            </a:r>
            <a:r>
              <a:rPr lang="en-US" sz="4800" u="sng" dirty="0" smtClean="0"/>
              <a:t> Lake accord</a:t>
            </a:r>
            <a:endParaRPr lang="en-US" sz="48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1143000"/>
            <a:ext cx="8458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Mulroney called a conference to propose </a:t>
            </a:r>
            <a:r>
              <a:rPr lang="en-US" sz="3200" b="1" u="sng" dirty="0" smtClean="0"/>
              <a:t>amendments</a:t>
            </a:r>
            <a:r>
              <a:rPr lang="en-US" sz="3200" dirty="0" smtClean="0"/>
              <a:t> to the Constitution</a:t>
            </a:r>
          </a:p>
          <a:p>
            <a:pPr marL="914400" lvl="1" indent="-457200">
              <a:buFontTx/>
              <a:buChar char="-"/>
            </a:pPr>
            <a:r>
              <a:rPr lang="en-US" sz="3200" dirty="0"/>
              <a:t>T</a:t>
            </a:r>
            <a:r>
              <a:rPr lang="en-US" sz="3200" dirty="0" smtClean="0"/>
              <a:t>o recognized </a:t>
            </a:r>
            <a:r>
              <a:rPr lang="en-US" sz="3200" b="1" u="sng" dirty="0" smtClean="0"/>
              <a:t>Quebec</a:t>
            </a:r>
            <a:r>
              <a:rPr lang="en-US" sz="3200" dirty="0" smtClean="0"/>
              <a:t> as a </a:t>
            </a:r>
            <a:r>
              <a:rPr lang="en-US" sz="3200" b="1" u="sng" dirty="0" smtClean="0"/>
              <a:t>distinct</a:t>
            </a:r>
            <a:r>
              <a:rPr lang="en-US" sz="3200" dirty="0" smtClean="0"/>
              <a:t> society</a:t>
            </a:r>
          </a:p>
          <a:p>
            <a:pPr marL="914400" lvl="1" indent="-457200">
              <a:buFontTx/>
              <a:buChar char="-"/>
            </a:pPr>
            <a:r>
              <a:rPr lang="en-US" sz="3200" dirty="0" smtClean="0"/>
              <a:t>To give more </a:t>
            </a:r>
            <a:r>
              <a:rPr lang="en-US" sz="3200" b="1" u="sng" dirty="0" smtClean="0"/>
              <a:t>power</a:t>
            </a:r>
            <a:r>
              <a:rPr lang="en-US" sz="3200" dirty="0" smtClean="0"/>
              <a:t> to the </a:t>
            </a:r>
            <a:r>
              <a:rPr lang="en-US" sz="3200" b="1" u="sng" dirty="0" smtClean="0"/>
              <a:t>provinces</a:t>
            </a:r>
            <a:endParaRPr lang="en-US" sz="32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600200" y="3617893"/>
            <a:ext cx="5638800" cy="95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What are some potential problems </a:t>
            </a:r>
          </a:p>
          <a:p>
            <a:pPr algn="ctr"/>
            <a:r>
              <a:rPr lang="en-US" sz="2800" dirty="0" smtClean="0"/>
              <a:t>with the </a:t>
            </a:r>
            <a:r>
              <a:rPr lang="en-US" sz="2800" dirty="0" err="1" smtClean="0"/>
              <a:t>Meech</a:t>
            </a:r>
            <a:r>
              <a:rPr lang="en-US" sz="2800" dirty="0" smtClean="0"/>
              <a:t> Lake Accord?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1360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130" y="301052"/>
            <a:ext cx="5638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Opposition to </a:t>
            </a:r>
            <a:r>
              <a:rPr lang="en-US" sz="3200" dirty="0" err="1" smtClean="0"/>
              <a:t>Meech</a:t>
            </a:r>
            <a:r>
              <a:rPr lang="en-US" sz="3200" dirty="0" smtClean="0"/>
              <a:t> Lake:</a:t>
            </a:r>
          </a:p>
          <a:p>
            <a:pPr marL="457200" indent="-457200">
              <a:buFontTx/>
              <a:buChar char="-"/>
            </a:pPr>
            <a:r>
              <a:rPr lang="en-US" sz="3200" dirty="0" smtClean="0"/>
              <a:t>Trudeau </a:t>
            </a:r>
            <a:r>
              <a:rPr lang="en-US" sz="3200" dirty="0" smtClean="0">
                <a:sym typeface="Wingdings" pitchFamily="2" charset="2"/>
              </a:rPr>
              <a:t> “two solitudes”</a:t>
            </a:r>
          </a:p>
          <a:p>
            <a:pPr marL="457200" indent="-457200">
              <a:buFontTx/>
              <a:buChar char="-"/>
            </a:pPr>
            <a:r>
              <a:rPr lang="en-US" sz="3200" dirty="0" smtClean="0">
                <a:sym typeface="Wingdings" pitchFamily="2" charset="2"/>
              </a:rPr>
              <a:t>Aboriginal Groups  Also have a distinct society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01052"/>
            <a:ext cx="2733675" cy="4651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80113"/>
            <a:ext cx="5559804" cy="247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51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130" y="301052"/>
            <a:ext cx="86442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Results:</a:t>
            </a:r>
          </a:p>
          <a:p>
            <a:pPr marL="457200" indent="-457200">
              <a:buFontTx/>
              <a:buChar char="-"/>
            </a:pPr>
            <a:r>
              <a:rPr lang="en-US" sz="3200" b="1" u="sng" dirty="0" smtClean="0">
                <a:sym typeface="Wingdings" pitchFamily="2" charset="2"/>
              </a:rPr>
              <a:t>Manitoba</a:t>
            </a:r>
            <a:r>
              <a:rPr lang="en-US" sz="3200" dirty="0" smtClean="0">
                <a:sym typeface="Wingdings" pitchFamily="2" charset="2"/>
              </a:rPr>
              <a:t> and </a:t>
            </a:r>
            <a:r>
              <a:rPr lang="en-US" sz="3200" b="1" u="sng" dirty="0" smtClean="0">
                <a:sym typeface="Wingdings" pitchFamily="2" charset="2"/>
              </a:rPr>
              <a:t>Newfoundland</a:t>
            </a:r>
            <a:r>
              <a:rPr lang="en-US" sz="3200" dirty="0" smtClean="0">
                <a:sym typeface="Wingdings" pitchFamily="2" charset="2"/>
              </a:rPr>
              <a:t> refused support and the Accord falls apart in </a:t>
            </a:r>
            <a:r>
              <a:rPr lang="en-US" sz="3200" b="1" u="sng" dirty="0" smtClean="0">
                <a:sym typeface="Wingdings" pitchFamily="2" charset="2"/>
              </a:rPr>
              <a:t>June 1990</a:t>
            </a:r>
            <a:endParaRPr lang="en-US" sz="3200" dirty="0" smtClean="0">
              <a:sym typeface="Wingdings" pitchFamily="2" charset="2"/>
            </a:endParaRPr>
          </a:p>
          <a:p>
            <a:pPr marL="914400" lvl="1" indent="-457200">
              <a:buFontTx/>
              <a:buChar char="-"/>
            </a:pPr>
            <a:r>
              <a:rPr lang="en-US" sz="3200" dirty="0" smtClean="0">
                <a:sym typeface="Wingdings" pitchFamily="2" charset="2"/>
              </a:rPr>
              <a:t>Quebec feels </a:t>
            </a:r>
            <a:r>
              <a:rPr lang="en-US" sz="3200" b="1" u="sng" dirty="0" smtClean="0">
                <a:sym typeface="Wingdings" pitchFamily="2" charset="2"/>
              </a:rPr>
              <a:t>rejected</a:t>
            </a:r>
            <a:r>
              <a:rPr lang="en-US" sz="3200" dirty="0" smtClean="0">
                <a:sym typeface="Wingdings" pitchFamily="2" charset="2"/>
              </a:rPr>
              <a:t> by Canada</a:t>
            </a:r>
          </a:p>
          <a:p>
            <a:pPr marL="457200" indent="-457200">
              <a:buFontTx/>
              <a:buChar char="-"/>
            </a:pPr>
            <a:endParaRPr lang="en-US" sz="3200" dirty="0">
              <a:sym typeface="Wingdings" pitchFamily="2" charset="2"/>
            </a:endParaRPr>
          </a:p>
          <a:p>
            <a:pPr marL="457200" indent="-457200">
              <a:buFontTx/>
              <a:buChar char="-"/>
            </a:pPr>
            <a:r>
              <a:rPr lang="en-US" sz="3200" dirty="0" smtClean="0">
                <a:sym typeface="Wingdings" pitchFamily="2" charset="2"/>
              </a:rPr>
              <a:t>The </a:t>
            </a:r>
            <a:r>
              <a:rPr lang="en-US" sz="3200" b="1" u="sng" dirty="0" smtClean="0">
                <a:sym typeface="Wingdings" pitchFamily="2" charset="2"/>
              </a:rPr>
              <a:t>Bloc Quebecois</a:t>
            </a:r>
            <a:r>
              <a:rPr lang="en-US" sz="3200" dirty="0" smtClean="0">
                <a:sym typeface="Wingdings" pitchFamily="2" charset="2"/>
              </a:rPr>
              <a:t> forms as a </a:t>
            </a:r>
            <a:r>
              <a:rPr lang="en-US" sz="3200" b="1" u="sng" dirty="0" smtClean="0">
                <a:sym typeface="Wingdings" pitchFamily="2" charset="2"/>
              </a:rPr>
              <a:t>separatist</a:t>
            </a:r>
            <a:r>
              <a:rPr lang="en-US" sz="3200" dirty="0" smtClean="0">
                <a:sym typeface="Wingdings" pitchFamily="2" charset="2"/>
              </a:rPr>
              <a:t> party and their support rises to </a:t>
            </a:r>
            <a:r>
              <a:rPr lang="en-US" sz="3200" b="1" u="sng" dirty="0" smtClean="0">
                <a:sym typeface="Wingdings" pitchFamily="2" charset="2"/>
              </a:rPr>
              <a:t>64%</a:t>
            </a:r>
            <a:endParaRPr lang="en-US" sz="3200" dirty="0" smtClean="0">
              <a:sym typeface="Wingdings" pitchFamily="2" charset="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19525"/>
            <a:ext cx="395287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37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5760"/>
            <a:ext cx="8686800" cy="548640"/>
          </a:xfrm>
        </p:spPr>
        <p:txBody>
          <a:bodyPr/>
          <a:lstStyle/>
          <a:p>
            <a:pPr algn="ctr"/>
            <a:r>
              <a:rPr lang="en-US" sz="4400" u="sng" dirty="0" smtClean="0"/>
              <a:t>The </a:t>
            </a:r>
            <a:r>
              <a:rPr lang="en-US" sz="4400" u="sng" dirty="0" err="1" smtClean="0"/>
              <a:t>charlottetown</a:t>
            </a:r>
            <a:r>
              <a:rPr lang="en-US" sz="4400" u="sng" dirty="0" smtClean="0"/>
              <a:t> accord</a:t>
            </a:r>
            <a:endParaRPr lang="en-US" sz="44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1219200"/>
            <a:ext cx="838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</a:t>
            </a:r>
            <a:r>
              <a:rPr lang="en-US" sz="3200" b="1" u="sng" dirty="0" smtClean="0"/>
              <a:t>Citizen’s Forum</a:t>
            </a:r>
            <a:r>
              <a:rPr lang="en-US" sz="3200" dirty="0" smtClean="0"/>
              <a:t> is created to get feedback</a:t>
            </a:r>
          </a:p>
          <a:p>
            <a:pPr marL="914400" lvl="1" indent="-457200">
              <a:buFontTx/>
              <a:buChar char="-"/>
            </a:pPr>
            <a:r>
              <a:rPr lang="en-US" sz="3200" dirty="0" smtClean="0"/>
              <a:t>Senate </a:t>
            </a:r>
            <a:r>
              <a:rPr lang="en-US" sz="3200" b="1" u="sng" dirty="0" smtClean="0"/>
              <a:t>reform</a:t>
            </a:r>
            <a:r>
              <a:rPr lang="en-US" sz="3200" dirty="0" smtClean="0"/>
              <a:t> for </a:t>
            </a:r>
            <a:r>
              <a:rPr lang="en-US" sz="3200" b="1" u="sng" dirty="0" smtClean="0"/>
              <a:t>equal representation</a:t>
            </a:r>
          </a:p>
          <a:p>
            <a:pPr marL="914400" lvl="1" indent="-457200">
              <a:buFontTx/>
              <a:buChar char="-"/>
            </a:pPr>
            <a:r>
              <a:rPr lang="en-US" sz="3200" b="1" u="sng" dirty="0" smtClean="0"/>
              <a:t>Aboriginal</a:t>
            </a:r>
            <a:r>
              <a:rPr lang="en-US" sz="3200" dirty="0" smtClean="0"/>
              <a:t> Self-Government</a:t>
            </a:r>
            <a:endParaRPr lang="en-US" sz="32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2971800"/>
            <a:ext cx="8229600" cy="11387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u="sng" dirty="0" smtClean="0"/>
              <a:t>October 1992 Referendum</a:t>
            </a:r>
            <a:endParaRPr lang="en-US" sz="3200" u="sng" dirty="0" smtClean="0"/>
          </a:p>
          <a:p>
            <a:pPr algn="ctr"/>
            <a:r>
              <a:rPr lang="en-US" sz="2800" dirty="0" smtClean="0"/>
              <a:t>54.5% Voted to </a:t>
            </a:r>
            <a:r>
              <a:rPr lang="en-US" sz="2800" b="1" u="sng" dirty="0" smtClean="0"/>
              <a:t>reject</a:t>
            </a:r>
            <a:r>
              <a:rPr lang="en-US" sz="2800" dirty="0" smtClean="0"/>
              <a:t> the Charlottetown Accord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4572000"/>
            <a:ext cx="838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Why did the Charlottetown Accord Fail?</a:t>
            </a:r>
          </a:p>
          <a:p>
            <a:pPr algn="ctr"/>
            <a:r>
              <a:rPr lang="en-US" sz="2800" dirty="0" smtClean="0"/>
              <a:t>Too complicated </a:t>
            </a:r>
            <a:r>
              <a:rPr lang="en-US" sz="2800" dirty="0" smtClean="0">
                <a:sym typeface="Wingdings" pitchFamily="2" charset="2"/>
              </a:rPr>
              <a:t> Trying to please everyone</a:t>
            </a:r>
            <a:endParaRPr lang="en-US" sz="2800" dirty="0" smtClean="0"/>
          </a:p>
          <a:p>
            <a:pPr algn="ctr"/>
            <a:r>
              <a:rPr lang="en-US" sz="2800" dirty="0" smtClean="0"/>
              <a:t>BC thought there was too much power to Quebec</a:t>
            </a:r>
          </a:p>
          <a:p>
            <a:pPr algn="ctr"/>
            <a:r>
              <a:rPr lang="en-US" sz="2800" dirty="0" smtClean="0"/>
              <a:t>Quebec thought they didn’t get enough power</a:t>
            </a:r>
          </a:p>
          <a:p>
            <a:pPr algn="ctr"/>
            <a:r>
              <a:rPr lang="en-US" sz="2800" dirty="0" smtClean="0"/>
              <a:t>Fear of Aboriginal Self-Government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9105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139</TotalTime>
  <Words>374</Words>
  <Application>Microsoft Office PowerPoint</Application>
  <PresentationFormat>On-screen Show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Angles</vt:lpstr>
      <vt:lpstr>The Constitution Debate</vt:lpstr>
      <vt:lpstr>The Constitution debate</vt:lpstr>
      <vt:lpstr>PowerPoint Presentation</vt:lpstr>
      <vt:lpstr>PowerPoint Presentation</vt:lpstr>
      <vt:lpstr>PowerPoint Presentation</vt:lpstr>
      <vt:lpstr>The Meech Lake accord</vt:lpstr>
      <vt:lpstr>PowerPoint Presentation</vt:lpstr>
      <vt:lpstr>PowerPoint Presentation</vt:lpstr>
      <vt:lpstr>The charlottetown accord</vt:lpstr>
      <vt:lpstr>1995 Referendum and after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Constitution Debate</dc:title>
  <dc:creator> </dc:creator>
  <cp:lastModifiedBy> </cp:lastModifiedBy>
  <cp:revision>39</cp:revision>
  <dcterms:created xsi:type="dcterms:W3CDTF">2011-10-16T18:59:02Z</dcterms:created>
  <dcterms:modified xsi:type="dcterms:W3CDTF">2011-10-16T21:18:41Z</dcterms:modified>
</cp:coreProperties>
</file>